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3" autoAdjust="0"/>
    <p:restoredTop sz="94610"/>
  </p:normalViewPr>
  <p:slideViewPr>
    <p:cSldViewPr snapToGrid="0" snapToObjects="1">
      <p:cViewPr>
        <p:scale>
          <a:sx n="79" d="100"/>
          <a:sy n="79" d="100"/>
        </p:scale>
        <p:origin x="-211" y="24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664075" y="0"/>
            <a:ext cx="3565525" cy="731838"/>
          </a:xfrm>
          <a:prstGeom prst="rect">
            <a:avLst/>
          </a:prstGeom>
        </p:spPr>
        <p:txBody>
          <a:bodyPr vert="horz" lIns="91440" tIns="45720" rIns="91440" bIns="45720" rtlCol="1"/>
          <a:lstStyle>
            <a:lvl1pPr algn="r">
              <a:defRPr sz="1200"/>
            </a:lvl1pPr>
          </a:lstStyle>
          <a:p>
            <a:endParaRPr lang="en-US"/>
          </a:p>
        </p:txBody>
      </p:sp>
      <p:sp>
        <p:nvSpPr>
          <p:cNvPr id="3" name="Date Placeholder 2"/>
          <p:cNvSpPr>
            <a:spLocks noGrp="1"/>
          </p:cNvSpPr>
          <p:nvPr>
            <p:ph type="dt" idx="1"/>
          </p:nvPr>
        </p:nvSpPr>
        <p:spPr>
          <a:xfrm>
            <a:off x="1588" y="0"/>
            <a:ext cx="3567112" cy="731838"/>
          </a:xfrm>
          <a:prstGeom prst="rect">
            <a:avLst/>
          </a:prstGeom>
        </p:spPr>
        <p:txBody>
          <a:bodyPr vert="horz" lIns="91440" tIns="45720" rIns="91440" bIns="45720" rtlCol="1"/>
          <a:lstStyle>
            <a:lvl1pPr algn="l">
              <a:defRPr sz="1200"/>
            </a:lvl1pPr>
          </a:lstStyle>
          <a:p>
            <a:fld id="{63689230-A0BF-498C-BEDB-88FFF55122F9}" type="datetimeFigureOut">
              <a:rPr lang="en-US" smtClean="0"/>
              <a:t>4/25/2024</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1"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1"/>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4664075" y="13896975"/>
            <a:ext cx="3565525" cy="730250"/>
          </a:xfrm>
          <a:prstGeom prst="rect">
            <a:avLst/>
          </a:prstGeom>
        </p:spPr>
        <p:txBody>
          <a:bodyPr vert="horz" lIns="91440" tIns="45720" rIns="91440" bIns="45720" rtlCol="1" anchor="b"/>
          <a:lstStyle>
            <a:lvl1pPr algn="r">
              <a:defRPr sz="1200"/>
            </a:lvl1pPr>
          </a:lstStyle>
          <a:p>
            <a:endParaRPr lang="en-US"/>
          </a:p>
        </p:txBody>
      </p:sp>
      <p:sp>
        <p:nvSpPr>
          <p:cNvPr id="7" name="Slide Number Placeholder 6"/>
          <p:cNvSpPr>
            <a:spLocks noGrp="1"/>
          </p:cNvSpPr>
          <p:nvPr>
            <p:ph type="sldNum" sz="quarter" idx="5"/>
          </p:nvPr>
        </p:nvSpPr>
        <p:spPr>
          <a:xfrm>
            <a:off x="1588" y="13896975"/>
            <a:ext cx="3567112" cy="730250"/>
          </a:xfrm>
          <a:prstGeom prst="rect">
            <a:avLst/>
          </a:prstGeom>
        </p:spPr>
        <p:txBody>
          <a:bodyPr vert="horz" lIns="91440" tIns="45720" rIns="91440" bIns="45720" rtlCol="1" anchor="b"/>
          <a:lstStyle>
            <a:lvl1pPr algn="l">
              <a:defRPr sz="1200"/>
            </a:lvl1pPr>
          </a:lstStyle>
          <a:p>
            <a:fld id="{3264B277-0BF7-49E4-90E4-673E07BB00FE}" type="slidenum">
              <a:rPr lang="en-US" smtClean="0"/>
              <a:t>‹#›</a:t>
            </a:fld>
            <a:endParaRPr lang="en-US"/>
          </a:p>
        </p:txBody>
      </p:sp>
    </p:spTree>
    <p:extLst>
      <p:ext uri="{BB962C8B-B14F-4D97-AF65-F5344CB8AC3E}">
        <p14:creationId xmlns:p14="http://schemas.microsoft.com/office/powerpoint/2010/main" val="3223044656"/>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833199" y="1480661"/>
            <a:ext cx="7477601" cy="2874645"/>
          </a:xfrm>
          <a:prstGeom prst="rect">
            <a:avLst/>
          </a:prstGeom>
          <a:noFill/>
          <a:ln/>
        </p:spPr>
        <p:txBody>
          <a:bodyPr wrap="square" rtlCol="0" anchor="t"/>
          <a:lstStyle/>
          <a:p>
            <a:pPr marL="0" indent="0">
              <a:lnSpc>
                <a:spcPts val="7545"/>
              </a:lnSpc>
              <a:buNone/>
            </a:pPr>
            <a:r>
              <a:rPr lang="en-US" sz="6036" dirty="0">
                <a:solidFill>
                  <a:srgbClr val="272D45"/>
                </a:solidFill>
                <a:latin typeface="Kanit" pitchFamily="34" charset="0"/>
                <a:ea typeface="Kanit" pitchFamily="34" charset="-122"/>
                <a:cs typeface="Kanit" pitchFamily="34" charset="-120"/>
              </a:rPr>
              <a:t>Welcome to our Marketing Website Agency</a:t>
            </a:r>
            <a:endParaRPr lang="en-US" sz="6036" dirty="0"/>
          </a:p>
        </p:txBody>
      </p:sp>
      <p:sp>
        <p:nvSpPr>
          <p:cNvPr id="6" name="Text 3"/>
          <p:cNvSpPr/>
          <p:nvPr/>
        </p:nvSpPr>
        <p:spPr>
          <a:xfrm>
            <a:off x="833199" y="4688562"/>
            <a:ext cx="7477601"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Unlock the power of digital marketing and elevate your online presence with our comprehensive suite of services. From SEO optimization to email campaigns, we have the expertise to drive your business forward.</a:t>
            </a:r>
            <a:endParaRPr lang="en-US" sz="1750" dirty="0"/>
          </a:p>
        </p:txBody>
      </p:sp>
      <p:sp>
        <p:nvSpPr>
          <p:cNvPr id="7" name="Shape 4"/>
          <p:cNvSpPr/>
          <p:nvPr/>
        </p:nvSpPr>
        <p:spPr>
          <a:xfrm>
            <a:off x="833199" y="6376749"/>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6360081"/>
            <a:ext cx="1572935" cy="388858"/>
          </a:xfrm>
          <a:prstGeom prst="rect">
            <a:avLst/>
          </a:prstGeom>
          <a:noFill/>
          <a:ln/>
        </p:spPr>
        <p:txBody>
          <a:bodyPr wrap="none" rtlCol="0" anchor="t"/>
          <a:lstStyle/>
          <a:p>
            <a:pPr marL="0" indent="0" algn="l">
              <a:lnSpc>
                <a:spcPts val="3062"/>
              </a:lnSpc>
              <a:buNone/>
            </a:pPr>
            <a:r>
              <a:rPr lang="en-US" sz="2187" b="1" dirty="0">
                <a:solidFill>
                  <a:srgbClr val="2C3249"/>
                </a:solidFill>
                <a:latin typeface="Martel Sans" pitchFamily="34" charset="0"/>
                <a:ea typeface="Martel Sans" pitchFamily="34" charset="-122"/>
                <a:cs typeface="Martel Sans" pitchFamily="34" charset="-120"/>
              </a:rPr>
              <a:t>by </a:t>
            </a:r>
            <a:r>
              <a:rPr lang="en-US" sz="2187" b="1" dirty="0" smtClean="0">
                <a:solidFill>
                  <a:srgbClr val="2C3249"/>
                </a:solidFill>
                <a:latin typeface="Martel Sans" pitchFamily="34" charset="0"/>
                <a:ea typeface="Martel Sans" pitchFamily="34" charset="-122"/>
                <a:cs typeface="Martel Sans" pitchFamily="34" charset="-120"/>
              </a:rPr>
              <a:t>Hanan </a:t>
            </a:r>
            <a:r>
              <a:rPr lang="en-US" sz="2187" b="1" dirty="0" err="1" smtClean="0">
                <a:solidFill>
                  <a:srgbClr val="2C3249"/>
                </a:solidFill>
                <a:latin typeface="Martel Sans" pitchFamily="34" charset="0"/>
                <a:ea typeface="Martel Sans" pitchFamily="34" charset="-122"/>
                <a:cs typeface="Martel Sans" pitchFamily="34" charset="-120"/>
              </a:rPr>
              <a:t>Bouadi</a:t>
            </a:r>
            <a:r>
              <a:rPr lang="en-US" sz="2187" b="1" dirty="0" smtClean="0">
                <a:solidFill>
                  <a:srgbClr val="2C3249"/>
                </a:solidFill>
                <a:latin typeface="Martel Sans" pitchFamily="34" charset="0"/>
                <a:ea typeface="Martel Sans" pitchFamily="34" charset="-122"/>
                <a:cs typeface="Martel Sans" pitchFamily="34" charset="-120"/>
              </a:rPr>
              <a:t> &amp; Lamia </a:t>
            </a:r>
            <a:r>
              <a:rPr lang="en-US" sz="2187" b="1" dirty="0" err="1" smtClean="0">
                <a:solidFill>
                  <a:srgbClr val="2C3249"/>
                </a:solidFill>
                <a:latin typeface="Martel Sans" pitchFamily="34" charset="0"/>
                <a:ea typeface="Martel Sans" pitchFamily="34" charset="-122"/>
                <a:cs typeface="Martel Sans" pitchFamily="34" charset="-120"/>
              </a:rPr>
              <a:t>Benjaa</a:t>
            </a:r>
            <a:endParaRPr lang="en-US" sz="2187" dirty="0"/>
          </a:p>
        </p:txBody>
      </p:sp>
      <p:pic>
        <p:nvPicPr>
          <p:cNvPr id="11" name="Image 0" descr="preencoded.png"/>
          <p:cNvPicPr>
            <a:picLocks noChangeAspect="1"/>
          </p:cNvPicPr>
          <p:nvPr/>
        </p:nvPicPr>
        <p:blipFill>
          <a:blip r:embed="rId3"/>
          <a:stretch>
            <a:fillRect/>
          </a:stretch>
        </p:blipFill>
        <p:spPr>
          <a:xfrm>
            <a:off x="915162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428155"/>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SEO Optimization</a:t>
            </a:r>
            <a:endParaRPr lang="en-US" sz="4374" dirty="0"/>
          </a:p>
        </p:txBody>
      </p:sp>
      <p:sp>
        <p:nvSpPr>
          <p:cNvPr id="5" name="Shape 3"/>
          <p:cNvSpPr/>
          <p:nvPr/>
        </p:nvSpPr>
        <p:spPr>
          <a:xfrm>
            <a:off x="2037993" y="2566868"/>
            <a:ext cx="5166122" cy="2006203"/>
          </a:xfrm>
          <a:prstGeom prst="roundRect">
            <a:avLst>
              <a:gd name="adj" fmla="val 4984"/>
            </a:avLst>
          </a:prstGeom>
          <a:solidFill>
            <a:srgbClr val="DFECE9"/>
          </a:solidFill>
          <a:ln w="7620">
            <a:solidFill>
              <a:srgbClr val="C5D2CF"/>
            </a:solidFill>
            <a:prstDash val="solid"/>
          </a:ln>
        </p:spPr>
      </p:sp>
      <p:sp>
        <p:nvSpPr>
          <p:cNvPr id="6" name="Text 4"/>
          <p:cNvSpPr/>
          <p:nvPr/>
        </p:nvSpPr>
        <p:spPr>
          <a:xfrm>
            <a:off x="2267783" y="2796659"/>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Keyword Research</a:t>
            </a:r>
            <a:endParaRPr lang="en-US" sz="2187" dirty="0"/>
          </a:p>
        </p:txBody>
      </p:sp>
      <p:sp>
        <p:nvSpPr>
          <p:cNvPr id="7" name="Text 5"/>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Identify the most relevant and high-performing keywords to target for your website and content.</a:t>
            </a:r>
            <a:endParaRPr lang="en-US" sz="1750" dirty="0"/>
          </a:p>
        </p:txBody>
      </p:sp>
      <p:sp>
        <p:nvSpPr>
          <p:cNvPr id="8" name="Shape 6"/>
          <p:cNvSpPr/>
          <p:nvPr/>
        </p:nvSpPr>
        <p:spPr>
          <a:xfrm>
            <a:off x="7426285" y="2566868"/>
            <a:ext cx="5166122" cy="2006203"/>
          </a:xfrm>
          <a:prstGeom prst="roundRect">
            <a:avLst>
              <a:gd name="adj" fmla="val 4984"/>
            </a:avLst>
          </a:prstGeom>
          <a:solidFill>
            <a:srgbClr val="DFECE9"/>
          </a:solidFill>
          <a:ln w="7620">
            <a:solidFill>
              <a:srgbClr val="C5D2CF"/>
            </a:solidFill>
            <a:prstDash val="solid"/>
          </a:ln>
        </p:spPr>
      </p:sp>
      <p:sp>
        <p:nvSpPr>
          <p:cNvPr id="9" name="Text 7"/>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On-Page Optimization</a:t>
            </a:r>
            <a:endParaRPr lang="en-US" sz="2187" dirty="0"/>
          </a:p>
        </p:txBody>
      </p:sp>
      <p:sp>
        <p:nvSpPr>
          <p:cNvPr id="10" name="Text 8"/>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Optimize your website's content, structure, and metadata to improve search engine visibility.</a:t>
            </a:r>
            <a:endParaRPr lang="en-US" sz="1750" dirty="0"/>
          </a:p>
        </p:txBody>
      </p:sp>
      <p:sp>
        <p:nvSpPr>
          <p:cNvPr id="11" name="Shape 9"/>
          <p:cNvSpPr/>
          <p:nvPr/>
        </p:nvSpPr>
        <p:spPr>
          <a:xfrm>
            <a:off x="2037993" y="4795242"/>
            <a:ext cx="5166122" cy="2006203"/>
          </a:xfrm>
          <a:prstGeom prst="roundRect">
            <a:avLst>
              <a:gd name="adj" fmla="val 4984"/>
            </a:avLst>
          </a:prstGeom>
          <a:solidFill>
            <a:srgbClr val="DFECE9"/>
          </a:solidFill>
          <a:ln w="7620">
            <a:solidFill>
              <a:srgbClr val="C5D2CF"/>
            </a:solidFill>
            <a:prstDash val="solid"/>
          </a:ln>
        </p:spPr>
      </p:sp>
      <p:sp>
        <p:nvSpPr>
          <p:cNvPr id="12" name="Text 10"/>
          <p:cNvSpPr/>
          <p:nvPr/>
        </p:nvSpPr>
        <p:spPr>
          <a:xfrm>
            <a:off x="2267783" y="5025033"/>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Link Building</a:t>
            </a:r>
            <a:endParaRPr lang="en-US" sz="2187" dirty="0"/>
          </a:p>
        </p:txBody>
      </p:sp>
      <p:sp>
        <p:nvSpPr>
          <p:cNvPr id="13" name="Text 11"/>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Earn high-quality backlinks from authoritative websites to boost your domain authority.</a:t>
            </a:r>
            <a:endParaRPr lang="en-US" sz="1750" dirty="0"/>
          </a:p>
        </p:txBody>
      </p:sp>
      <p:sp>
        <p:nvSpPr>
          <p:cNvPr id="14" name="Shape 12"/>
          <p:cNvSpPr/>
          <p:nvPr/>
        </p:nvSpPr>
        <p:spPr>
          <a:xfrm>
            <a:off x="7426285" y="4795242"/>
            <a:ext cx="5166122" cy="2006203"/>
          </a:xfrm>
          <a:prstGeom prst="roundRect">
            <a:avLst>
              <a:gd name="adj" fmla="val 4984"/>
            </a:avLst>
          </a:prstGeom>
          <a:solidFill>
            <a:srgbClr val="DFECE9"/>
          </a:solidFill>
          <a:ln w="7620">
            <a:solidFill>
              <a:srgbClr val="C5D2CF"/>
            </a:solidFill>
            <a:prstDash val="solid"/>
          </a:ln>
        </p:spPr>
      </p:sp>
      <p:sp>
        <p:nvSpPr>
          <p:cNvPr id="15" name="Text 13"/>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Technical SEO</a:t>
            </a:r>
            <a:endParaRPr lang="en-US" sz="2187" dirty="0"/>
          </a:p>
        </p:txBody>
      </p:sp>
      <p:sp>
        <p:nvSpPr>
          <p:cNvPr id="16" name="Text 14"/>
          <p:cNvSpPr/>
          <p:nvPr/>
        </p:nvSpPr>
        <p:spPr>
          <a:xfrm>
            <a:off x="7656076" y="5505450"/>
            <a:ext cx="470654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Ensure your website is technically sound and optimized for search engines and user experience.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265402"/>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Digital Marketing</a:t>
            </a:r>
            <a:endParaRPr lang="en-US" sz="4374" dirty="0"/>
          </a:p>
        </p:txBody>
      </p:sp>
      <p:sp>
        <p:nvSpPr>
          <p:cNvPr id="5" name="Text 3"/>
          <p:cNvSpPr/>
          <p:nvPr/>
        </p:nvSpPr>
        <p:spPr>
          <a:xfrm>
            <a:off x="2037993" y="3404116"/>
            <a:ext cx="10554414"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Our digital marketing services help businesses reach their target audience online through strategic campaigns across various digital channels. We leverage data-driven insights to craft compelling content, optimize for search engines, and run targeted ads to drive measurable results.</a:t>
            </a:r>
            <a:endParaRPr lang="en-US" sz="1750" dirty="0"/>
          </a:p>
        </p:txBody>
      </p:sp>
      <p:sp>
        <p:nvSpPr>
          <p:cNvPr id="6" name="Text 4"/>
          <p:cNvSpPr/>
          <p:nvPr/>
        </p:nvSpPr>
        <p:spPr>
          <a:xfrm>
            <a:off x="2393394" y="4720233"/>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2C3249"/>
                </a:solidFill>
                <a:latin typeface="Martel Sans" pitchFamily="34" charset="0"/>
                <a:ea typeface="Martel Sans" pitchFamily="34" charset="-122"/>
                <a:cs typeface="Martel Sans" pitchFamily="34" charset="-120"/>
              </a:rPr>
              <a:t>Search Engine Optimization (SEO) to improve organic visibility</a:t>
            </a:r>
            <a:endParaRPr lang="en-US" sz="1750" dirty="0"/>
          </a:p>
        </p:txBody>
      </p:sp>
      <p:sp>
        <p:nvSpPr>
          <p:cNvPr id="7" name="Text 5"/>
          <p:cNvSpPr/>
          <p:nvPr/>
        </p:nvSpPr>
        <p:spPr>
          <a:xfrm>
            <a:off x="2393394" y="516445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2C3249"/>
                </a:solidFill>
                <a:latin typeface="Martel Sans" pitchFamily="34" charset="0"/>
                <a:ea typeface="Martel Sans" pitchFamily="34" charset="-122"/>
                <a:cs typeface="Martel Sans" pitchFamily="34" charset="-120"/>
              </a:rPr>
              <a:t>Pay-Per-Click (PPC) advertising on platforms like Google, Bing, and social media</a:t>
            </a:r>
            <a:endParaRPr lang="en-US" sz="1750" dirty="0"/>
          </a:p>
        </p:txBody>
      </p:sp>
      <p:sp>
        <p:nvSpPr>
          <p:cNvPr id="8" name="Text 6"/>
          <p:cNvSpPr/>
          <p:nvPr/>
        </p:nvSpPr>
        <p:spPr>
          <a:xfrm>
            <a:off x="2393394" y="5608677"/>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2C3249"/>
                </a:solidFill>
                <a:latin typeface="Martel Sans" pitchFamily="34" charset="0"/>
                <a:ea typeface="Martel Sans" pitchFamily="34" charset="-122"/>
                <a:cs typeface="Martel Sans" pitchFamily="34" charset="-120"/>
              </a:rPr>
              <a:t>Social media marketing to build brand awareness and engage with customers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587466"/>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Email Marketing</a:t>
            </a:r>
            <a:endParaRPr lang="en-US" sz="4374" dirty="0"/>
          </a:p>
        </p:txBody>
      </p:sp>
      <p:sp>
        <p:nvSpPr>
          <p:cNvPr id="6" name="Text 3"/>
          <p:cNvSpPr/>
          <p:nvPr/>
        </p:nvSpPr>
        <p:spPr>
          <a:xfrm>
            <a:off x="833199" y="3615095"/>
            <a:ext cx="747760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Elevate your marketing strategy with our expert email campaigns. Reach targeted audiences, nurture leads, and drive conversions through personalized, data-driven email communications.</a:t>
            </a:r>
            <a:endParaRPr lang="en-US" sz="1750" dirty="0"/>
          </a:p>
        </p:txBody>
      </p:sp>
      <p:sp>
        <p:nvSpPr>
          <p:cNvPr id="7" name="Text 4"/>
          <p:cNvSpPr/>
          <p:nvPr/>
        </p:nvSpPr>
        <p:spPr>
          <a:xfrm>
            <a:off x="833199" y="4931212"/>
            <a:ext cx="7477601"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Leverage the power of segmentation, A/B testing, and automation to optimize your email marketing and maximize your ROI.</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18336" y="259882"/>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298502"/>
          </a:xfrm>
          <a:prstGeom prst="rect">
            <a:avLst/>
          </a:prstGeom>
        </p:spPr>
      </p:pic>
      <p:sp>
        <p:nvSpPr>
          <p:cNvPr id="5" name="Text 2"/>
          <p:cNvSpPr/>
          <p:nvPr/>
        </p:nvSpPr>
        <p:spPr>
          <a:xfrm>
            <a:off x="2947868" y="2805351"/>
            <a:ext cx="4597122" cy="574596"/>
          </a:xfrm>
          <a:prstGeom prst="rect">
            <a:avLst/>
          </a:prstGeom>
          <a:noFill/>
          <a:ln/>
        </p:spPr>
        <p:txBody>
          <a:bodyPr wrap="none" rtlCol="0" anchor="t"/>
          <a:lstStyle/>
          <a:p>
            <a:pPr marL="0" indent="0">
              <a:lnSpc>
                <a:spcPts val="4525"/>
              </a:lnSpc>
              <a:buNone/>
            </a:pPr>
            <a:r>
              <a:rPr lang="en-US" sz="3620" dirty="0">
                <a:solidFill>
                  <a:srgbClr val="272D45"/>
                </a:solidFill>
                <a:latin typeface="Kanit" pitchFamily="34" charset="0"/>
                <a:ea typeface="Kanit" pitchFamily="34" charset="-122"/>
                <a:cs typeface="Kanit" pitchFamily="34" charset="-120"/>
              </a:rPr>
              <a:t>Market Research</a:t>
            </a:r>
            <a:endParaRPr lang="en-US" sz="3620" dirty="0"/>
          </a:p>
        </p:txBody>
      </p:sp>
      <p:sp>
        <p:nvSpPr>
          <p:cNvPr id="6" name="Shape 3"/>
          <p:cNvSpPr/>
          <p:nvPr/>
        </p:nvSpPr>
        <p:spPr>
          <a:xfrm>
            <a:off x="7296864" y="3655695"/>
            <a:ext cx="36671" cy="4067056"/>
          </a:xfrm>
          <a:prstGeom prst="roundRect">
            <a:avLst>
              <a:gd name="adj" fmla="val 225655"/>
            </a:avLst>
          </a:prstGeom>
          <a:solidFill>
            <a:srgbClr val="C5D2CF"/>
          </a:solidFill>
          <a:ln/>
        </p:spPr>
      </p:sp>
      <p:sp>
        <p:nvSpPr>
          <p:cNvPr id="7" name="Shape 4"/>
          <p:cNvSpPr/>
          <p:nvPr/>
        </p:nvSpPr>
        <p:spPr>
          <a:xfrm>
            <a:off x="6464796" y="3987760"/>
            <a:ext cx="643533" cy="36671"/>
          </a:xfrm>
          <a:prstGeom prst="roundRect">
            <a:avLst>
              <a:gd name="adj" fmla="val 225655"/>
            </a:avLst>
          </a:prstGeom>
          <a:solidFill>
            <a:srgbClr val="C5D2CF"/>
          </a:solidFill>
          <a:ln/>
        </p:spPr>
      </p:sp>
      <p:sp>
        <p:nvSpPr>
          <p:cNvPr id="8" name="Shape 5"/>
          <p:cNvSpPr/>
          <p:nvPr/>
        </p:nvSpPr>
        <p:spPr>
          <a:xfrm>
            <a:off x="7108329" y="3799284"/>
            <a:ext cx="413742" cy="413742"/>
          </a:xfrm>
          <a:prstGeom prst="roundRect">
            <a:avLst>
              <a:gd name="adj" fmla="val 20000"/>
            </a:avLst>
          </a:prstGeom>
          <a:solidFill>
            <a:srgbClr val="DFECE9"/>
          </a:solidFill>
          <a:ln w="7620">
            <a:solidFill>
              <a:srgbClr val="C5D2CF"/>
            </a:solidFill>
            <a:prstDash val="solid"/>
          </a:ln>
        </p:spPr>
      </p:sp>
      <p:sp>
        <p:nvSpPr>
          <p:cNvPr id="9" name="Text 6"/>
          <p:cNvSpPr/>
          <p:nvPr/>
        </p:nvSpPr>
        <p:spPr>
          <a:xfrm>
            <a:off x="7273230" y="3833693"/>
            <a:ext cx="83939" cy="344805"/>
          </a:xfrm>
          <a:prstGeom prst="rect">
            <a:avLst/>
          </a:prstGeom>
          <a:noFill/>
          <a:ln/>
        </p:spPr>
        <p:txBody>
          <a:bodyPr wrap="none" rtlCol="0" anchor="t"/>
          <a:lstStyle/>
          <a:p>
            <a:pPr marL="0" indent="0" algn="ctr">
              <a:lnSpc>
                <a:spcPts val="2715"/>
              </a:lnSpc>
              <a:buNone/>
            </a:pPr>
            <a:r>
              <a:rPr lang="en-US" sz="2172" dirty="0">
                <a:solidFill>
                  <a:srgbClr val="2C3249"/>
                </a:solidFill>
                <a:latin typeface="Kanit" pitchFamily="34" charset="0"/>
                <a:ea typeface="Kanit" pitchFamily="34" charset="-122"/>
                <a:cs typeface="Kanit" pitchFamily="34" charset="-120"/>
              </a:rPr>
              <a:t>1</a:t>
            </a:r>
            <a:endParaRPr lang="en-US" sz="2172" dirty="0"/>
          </a:p>
        </p:txBody>
      </p:sp>
      <p:sp>
        <p:nvSpPr>
          <p:cNvPr id="10" name="Text 7"/>
          <p:cNvSpPr/>
          <p:nvPr/>
        </p:nvSpPr>
        <p:spPr>
          <a:xfrm>
            <a:off x="3470553" y="3839528"/>
            <a:ext cx="2833330" cy="287298"/>
          </a:xfrm>
          <a:prstGeom prst="rect">
            <a:avLst/>
          </a:prstGeom>
          <a:noFill/>
          <a:ln/>
        </p:spPr>
        <p:txBody>
          <a:bodyPr wrap="none" rtlCol="0" anchor="t"/>
          <a:lstStyle/>
          <a:p>
            <a:pPr marL="0" indent="0" algn="r">
              <a:lnSpc>
                <a:spcPts val="2262"/>
              </a:lnSpc>
              <a:buNone/>
            </a:pPr>
            <a:r>
              <a:rPr lang="en-US" sz="1810" dirty="0">
                <a:solidFill>
                  <a:srgbClr val="2C3249"/>
                </a:solidFill>
                <a:latin typeface="Kanit" pitchFamily="34" charset="0"/>
                <a:ea typeface="Kanit" pitchFamily="34" charset="-122"/>
                <a:cs typeface="Kanit" pitchFamily="34" charset="-120"/>
              </a:rPr>
              <a:t>Understand Your Customers</a:t>
            </a:r>
            <a:endParaRPr lang="en-US" sz="1810" dirty="0"/>
          </a:p>
        </p:txBody>
      </p:sp>
      <p:sp>
        <p:nvSpPr>
          <p:cNvPr id="11" name="Text 8"/>
          <p:cNvSpPr/>
          <p:nvPr/>
        </p:nvSpPr>
        <p:spPr>
          <a:xfrm>
            <a:off x="2947868" y="4237077"/>
            <a:ext cx="3356015" cy="1176337"/>
          </a:xfrm>
          <a:prstGeom prst="rect">
            <a:avLst/>
          </a:prstGeom>
          <a:noFill/>
          <a:ln/>
        </p:spPr>
        <p:txBody>
          <a:bodyPr wrap="square" rtlCol="0" anchor="t"/>
          <a:lstStyle/>
          <a:p>
            <a:pPr marL="0" indent="0" algn="r">
              <a:lnSpc>
                <a:spcPts val="2317"/>
              </a:lnSpc>
              <a:buNone/>
            </a:pPr>
            <a:r>
              <a:rPr lang="en-US" sz="1448" dirty="0">
                <a:solidFill>
                  <a:srgbClr val="2C3249"/>
                </a:solidFill>
                <a:latin typeface="Martel Sans" pitchFamily="34" charset="0"/>
                <a:ea typeface="Martel Sans" pitchFamily="34" charset="-122"/>
                <a:cs typeface="Martel Sans" pitchFamily="34" charset="-120"/>
              </a:rPr>
              <a:t>Analyze target audience demographics, behaviors, and pain points to create buyer personas and tailor your marketing strategies.</a:t>
            </a:r>
            <a:endParaRPr lang="en-US" sz="1448" dirty="0"/>
          </a:p>
        </p:txBody>
      </p:sp>
      <p:sp>
        <p:nvSpPr>
          <p:cNvPr id="12" name="Shape 9"/>
          <p:cNvSpPr/>
          <p:nvPr/>
        </p:nvSpPr>
        <p:spPr>
          <a:xfrm>
            <a:off x="7522071" y="4907042"/>
            <a:ext cx="643533" cy="36671"/>
          </a:xfrm>
          <a:prstGeom prst="roundRect">
            <a:avLst>
              <a:gd name="adj" fmla="val 225655"/>
            </a:avLst>
          </a:prstGeom>
          <a:solidFill>
            <a:srgbClr val="C5D2CF"/>
          </a:solidFill>
          <a:ln/>
        </p:spPr>
      </p:sp>
      <p:sp>
        <p:nvSpPr>
          <p:cNvPr id="13" name="Shape 10"/>
          <p:cNvSpPr/>
          <p:nvPr/>
        </p:nvSpPr>
        <p:spPr>
          <a:xfrm>
            <a:off x="7108329" y="4718566"/>
            <a:ext cx="413742" cy="413742"/>
          </a:xfrm>
          <a:prstGeom prst="roundRect">
            <a:avLst>
              <a:gd name="adj" fmla="val 20000"/>
            </a:avLst>
          </a:prstGeom>
          <a:solidFill>
            <a:srgbClr val="DFECE9"/>
          </a:solidFill>
          <a:ln w="7620">
            <a:solidFill>
              <a:srgbClr val="C5D2CF"/>
            </a:solidFill>
            <a:prstDash val="solid"/>
          </a:ln>
        </p:spPr>
      </p:sp>
      <p:sp>
        <p:nvSpPr>
          <p:cNvPr id="14" name="Text 11"/>
          <p:cNvSpPr/>
          <p:nvPr/>
        </p:nvSpPr>
        <p:spPr>
          <a:xfrm>
            <a:off x="7245370" y="4752975"/>
            <a:ext cx="139541" cy="344805"/>
          </a:xfrm>
          <a:prstGeom prst="rect">
            <a:avLst/>
          </a:prstGeom>
          <a:noFill/>
          <a:ln/>
        </p:spPr>
        <p:txBody>
          <a:bodyPr wrap="none" rtlCol="0" anchor="t"/>
          <a:lstStyle/>
          <a:p>
            <a:pPr marL="0" indent="0" algn="ctr">
              <a:lnSpc>
                <a:spcPts val="2715"/>
              </a:lnSpc>
              <a:buNone/>
            </a:pPr>
            <a:r>
              <a:rPr lang="en-US" sz="2172" dirty="0">
                <a:solidFill>
                  <a:srgbClr val="2C3249"/>
                </a:solidFill>
                <a:latin typeface="Kanit" pitchFamily="34" charset="0"/>
                <a:ea typeface="Kanit" pitchFamily="34" charset="-122"/>
                <a:cs typeface="Kanit" pitchFamily="34" charset="-120"/>
              </a:rPr>
              <a:t>2</a:t>
            </a:r>
            <a:endParaRPr lang="en-US" sz="2172" dirty="0"/>
          </a:p>
        </p:txBody>
      </p:sp>
      <p:sp>
        <p:nvSpPr>
          <p:cNvPr id="15" name="Text 12"/>
          <p:cNvSpPr/>
          <p:nvPr/>
        </p:nvSpPr>
        <p:spPr>
          <a:xfrm>
            <a:off x="8326517" y="4758809"/>
            <a:ext cx="2298502" cy="287298"/>
          </a:xfrm>
          <a:prstGeom prst="rect">
            <a:avLst/>
          </a:prstGeom>
          <a:noFill/>
          <a:ln/>
        </p:spPr>
        <p:txBody>
          <a:bodyPr wrap="none" rtlCol="0" anchor="t"/>
          <a:lstStyle/>
          <a:p>
            <a:pPr marL="0" indent="0" algn="l">
              <a:lnSpc>
                <a:spcPts val="2262"/>
              </a:lnSpc>
              <a:buNone/>
            </a:pPr>
            <a:r>
              <a:rPr lang="en-US" sz="1810" dirty="0">
                <a:solidFill>
                  <a:srgbClr val="2C3249"/>
                </a:solidFill>
                <a:latin typeface="Kanit" pitchFamily="34" charset="0"/>
                <a:ea typeface="Kanit" pitchFamily="34" charset="-122"/>
                <a:cs typeface="Kanit" pitchFamily="34" charset="-120"/>
              </a:rPr>
              <a:t>Competitive Analysis</a:t>
            </a:r>
            <a:endParaRPr lang="en-US" sz="1810" dirty="0"/>
          </a:p>
        </p:txBody>
      </p:sp>
      <p:sp>
        <p:nvSpPr>
          <p:cNvPr id="16" name="Text 13"/>
          <p:cNvSpPr/>
          <p:nvPr/>
        </p:nvSpPr>
        <p:spPr>
          <a:xfrm>
            <a:off x="8326517" y="5156359"/>
            <a:ext cx="3356015" cy="1176337"/>
          </a:xfrm>
          <a:prstGeom prst="rect">
            <a:avLst/>
          </a:prstGeom>
          <a:noFill/>
          <a:ln/>
        </p:spPr>
        <p:txBody>
          <a:bodyPr wrap="square" rtlCol="0" anchor="t"/>
          <a:lstStyle/>
          <a:p>
            <a:pPr marL="0" indent="0" algn="l">
              <a:lnSpc>
                <a:spcPts val="2317"/>
              </a:lnSpc>
              <a:buNone/>
            </a:pPr>
            <a:r>
              <a:rPr lang="en-US" sz="1448" dirty="0">
                <a:solidFill>
                  <a:srgbClr val="2C3249"/>
                </a:solidFill>
                <a:latin typeface="Martel Sans" pitchFamily="34" charset="0"/>
                <a:ea typeface="Martel Sans" pitchFamily="34" charset="-122"/>
                <a:cs typeface="Martel Sans" pitchFamily="34" charset="-120"/>
              </a:rPr>
              <a:t>Evaluate competitor offerings, strengths, weaknesses, and market positioning to identify opportunities and differentiate your services.</a:t>
            </a:r>
            <a:endParaRPr lang="en-US" sz="1448" dirty="0"/>
          </a:p>
        </p:txBody>
      </p:sp>
      <p:sp>
        <p:nvSpPr>
          <p:cNvPr id="17" name="Shape 14"/>
          <p:cNvSpPr/>
          <p:nvPr/>
        </p:nvSpPr>
        <p:spPr>
          <a:xfrm>
            <a:off x="6464796" y="6113145"/>
            <a:ext cx="643533" cy="36671"/>
          </a:xfrm>
          <a:prstGeom prst="roundRect">
            <a:avLst>
              <a:gd name="adj" fmla="val 225655"/>
            </a:avLst>
          </a:prstGeom>
          <a:solidFill>
            <a:srgbClr val="C5D2CF"/>
          </a:solidFill>
          <a:ln/>
        </p:spPr>
      </p:sp>
      <p:sp>
        <p:nvSpPr>
          <p:cNvPr id="18" name="Shape 15"/>
          <p:cNvSpPr/>
          <p:nvPr/>
        </p:nvSpPr>
        <p:spPr>
          <a:xfrm>
            <a:off x="7108329" y="5924669"/>
            <a:ext cx="413742" cy="413742"/>
          </a:xfrm>
          <a:prstGeom prst="roundRect">
            <a:avLst>
              <a:gd name="adj" fmla="val 20000"/>
            </a:avLst>
          </a:prstGeom>
          <a:solidFill>
            <a:srgbClr val="DFECE9"/>
          </a:solidFill>
          <a:ln w="7620">
            <a:solidFill>
              <a:srgbClr val="C5D2CF"/>
            </a:solidFill>
            <a:prstDash val="solid"/>
          </a:ln>
        </p:spPr>
      </p:sp>
      <p:sp>
        <p:nvSpPr>
          <p:cNvPr id="19" name="Text 16"/>
          <p:cNvSpPr/>
          <p:nvPr/>
        </p:nvSpPr>
        <p:spPr>
          <a:xfrm>
            <a:off x="7244298" y="5959078"/>
            <a:ext cx="141803" cy="344805"/>
          </a:xfrm>
          <a:prstGeom prst="rect">
            <a:avLst/>
          </a:prstGeom>
          <a:noFill/>
          <a:ln/>
        </p:spPr>
        <p:txBody>
          <a:bodyPr wrap="none" rtlCol="0" anchor="t"/>
          <a:lstStyle/>
          <a:p>
            <a:pPr marL="0" indent="0" algn="ctr">
              <a:lnSpc>
                <a:spcPts val="2715"/>
              </a:lnSpc>
              <a:buNone/>
            </a:pPr>
            <a:r>
              <a:rPr lang="en-US" sz="2172" dirty="0">
                <a:solidFill>
                  <a:srgbClr val="2C3249"/>
                </a:solidFill>
                <a:latin typeface="Kanit" pitchFamily="34" charset="0"/>
                <a:ea typeface="Kanit" pitchFamily="34" charset="-122"/>
                <a:cs typeface="Kanit" pitchFamily="34" charset="-120"/>
              </a:rPr>
              <a:t>3</a:t>
            </a:r>
            <a:endParaRPr lang="en-US" sz="2172" dirty="0"/>
          </a:p>
        </p:txBody>
      </p:sp>
      <p:sp>
        <p:nvSpPr>
          <p:cNvPr id="20" name="Text 17"/>
          <p:cNvSpPr/>
          <p:nvPr/>
        </p:nvSpPr>
        <p:spPr>
          <a:xfrm>
            <a:off x="4005382" y="5964912"/>
            <a:ext cx="2298502" cy="287298"/>
          </a:xfrm>
          <a:prstGeom prst="rect">
            <a:avLst/>
          </a:prstGeom>
          <a:noFill/>
          <a:ln/>
        </p:spPr>
        <p:txBody>
          <a:bodyPr wrap="none" rtlCol="0" anchor="t"/>
          <a:lstStyle/>
          <a:p>
            <a:pPr marL="0" indent="0" algn="r">
              <a:lnSpc>
                <a:spcPts val="2262"/>
              </a:lnSpc>
              <a:buNone/>
            </a:pPr>
            <a:r>
              <a:rPr lang="en-US" sz="1810" dirty="0">
                <a:solidFill>
                  <a:srgbClr val="2C3249"/>
                </a:solidFill>
                <a:latin typeface="Kanit" pitchFamily="34" charset="0"/>
                <a:ea typeface="Kanit" pitchFamily="34" charset="-122"/>
                <a:cs typeface="Kanit" pitchFamily="34" charset="-120"/>
              </a:rPr>
              <a:t>Identify Trends</a:t>
            </a:r>
            <a:endParaRPr lang="en-US" sz="1810" dirty="0"/>
          </a:p>
        </p:txBody>
      </p:sp>
      <p:sp>
        <p:nvSpPr>
          <p:cNvPr id="21" name="Text 18"/>
          <p:cNvSpPr/>
          <p:nvPr/>
        </p:nvSpPr>
        <p:spPr>
          <a:xfrm>
            <a:off x="2947868" y="6362462"/>
            <a:ext cx="3356015" cy="1176337"/>
          </a:xfrm>
          <a:prstGeom prst="rect">
            <a:avLst/>
          </a:prstGeom>
          <a:noFill/>
          <a:ln/>
        </p:spPr>
        <p:txBody>
          <a:bodyPr wrap="square" rtlCol="0" anchor="t"/>
          <a:lstStyle/>
          <a:p>
            <a:pPr marL="0" indent="0" algn="r">
              <a:lnSpc>
                <a:spcPts val="2317"/>
              </a:lnSpc>
              <a:buNone/>
            </a:pPr>
            <a:r>
              <a:rPr lang="en-US" sz="1448" dirty="0">
                <a:solidFill>
                  <a:srgbClr val="2C3249"/>
                </a:solidFill>
                <a:latin typeface="Martel Sans" pitchFamily="34" charset="0"/>
                <a:ea typeface="Martel Sans" pitchFamily="34" charset="-122"/>
                <a:cs typeface="Martel Sans" pitchFamily="34" charset="-120"/>
              </a:rPr>
              <a:t>Stay ahead of the curve by monitoring industry trends, emerging technologies, and evolving consumer preferences.</a:t>
            </a:r>
            <a:endParaRPr lang="en-US" sz="144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47963"/>
            <a:ext cx="7274957"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Web Design and Development</a:t>
            </a:r>
            <a:endParaRPr lang="en-US" sz="4374" dirty="0"/>
          </a:p>
        </p:txBody>
      </p:sp>
      <p:sp>
        <p:nvSpPr>
          <p:cNvPr id="5" name="Text 3"/>
          <p:cNvSpPr/>
          <p:nvPr/>
        </p:nvSpPr>
        <p:spPr>
          <a:xfrm>
            <a:off x="2037993" y="2075498"/>
            <a:ext cx="5006221"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Unlock the power of a stunning and user-friendly website. Our expert web designers and developers will craft a visually appealing and highly functional online presence that drives engagement and conversions.</a:t>
            </a:r>
            <a:endParaRPr lang="en-US" sz="1750" dirty="0"/>
          </a:p>
        </p:txBody>
      </p:sp>
      <p:sp>
        <p:nvSpPr>
          <p:cNvPr id="6" name="Text 4"/>
          <p:cNvSpPr/>
          <p:nvPr/>
        </p:nvSpPr>
        <p:spPr>
          <a:xfrm>
            <a:off x="2037993" y="4052411"/>
            <a:ext cx="5006221"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From custom designs to responsive layouts, we cover all aspects of web development to ensure your website is a true reflection of your brand and resonates with your target audience.</a:t>
            </a:r>
            <a:endParaRPr lang="en-US" sz="1750" dirty="0"/>
          </a:p>
        </p:txBody>
      </p:sp>
      <p:pic>
        <p:nvPicPr>
          <p:cNvPr id="7" name="Image 0" descr="preencoded.png"/>
          <p:cNvPicPr>
            <a:picLocks noChangeAspect="1"/>
          </p:cNvPicPr>
          <p:nvPr/>
        </p:nvPicPr>
        <p:blipFill>
          <a:blip r:embed="rId3"/>
          <a:stretch>
            <a:fillRect/>
          </a:stretch>
        </p:blipFill>
        <p:spPr>
          <a:xfrm>
            <a:off x="7593806" y="2125504"/>
            <a:ext cx="5006221" cy="500622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28913"/>
            <a:ext cx="5641538"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Social Media Marketing</a:t>
            </a:r>
            <a:endParaRPr lang="en-US" sz="4374" dirty="0"/>
          </a:p>
        </p:txBody>
      </p:sp>
      <p:pic>
        <p:nvPicPr>
          <p:cNvPr id="5" name="Image 0" descr="preencoded.png"/>
          <p:cNvPicPr>
            <a:picLocks noChangeAspect="1"/>
          </p:cNvPicPr>
          <p:nvPr/>
        </p:nvPicPr>
        <p:blipFill>
          <a:blip r:embed="rId3"/>
          <a:stretch>
            <a:fillRect/>
          </a:stretch>
        </p:blipFill>
        <p:spPr>
          <a:xfrm>
            <a:off x="2037993" y="1967627"/>
            <a:ext cx="2388632" cy="1476256"/>
          </a:xfrm>
          <a:prstGeom prst="rect">
            <a:avLst/>
          </a:prstGeom>
        </p:spPr>
      </p:pic>
      <p:sp>
        <p:nvSpPr>
          <p:cNvPr id="6" name="Text 3"/>
          <p:cNvSpPr/>
          <p:nvPr/>
        </p:nvSpPr>
        <p:spPr>
          <a:xfrm>
            <a:off x="2037993" y="3721537"/>
            <a:ext cx="2388632"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Strategic Planning</a:t>
            </a:r>
            <a:endParaRPr lang="en-US" sz="2187" dirty="0"/>
          </a:p>
        </p:txBody>
      </p:sp>
      <p:sp>
        <p:nvSpPr>
          <p:cNvPr id="7" name="Text 4"/>
          <p:cNvSpPr/>
          <p:nvPr/>
        </p:nvSpPr>
        <p:spPr>
          <a:xfrm>
            <a:off x="2037993" y="4201954"/>
            <a:ext cx="2388632" cy="284321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Our experienced team works closely with you to develop a tailored social media strategy that aligns with your business goals and target audience.</a:t>
            </a:r>
            <a:endParaRPr lang="en-US" sz="1750" dirty="0"/>
          </a:p>
        </p:txBody>
      </p:sp>
      <p:pic>
        <p:nvPicPr>
          <p:cNvPr id="8" name="Image 1" descr="preencoded.png"/>
          <p:cNvPicPr>
            <a:picLocks noChangeAspect="1"/>
          </p:cNvPicPr>
          <p:nvPr/>
        </p:nvPicPr>
        <p:blipFill>
          <a:blip r:embed="rId4"/>
          <a:stretch>
            <a:fillRect/>
          </a:stretch>
        </p:blipFill>
        <p:spPr>
          <a:xfrm>
            <a:off x="4759881" y="1967627"/>
            <a:ext cx="2388632" cy="1476256"/>
          </a:xfrm>
          <a:prstGeom prst="rect">
            <a:avLst/>
          </a:prstGeom>
        </p:spPr>
      </p:pic>
      <p:sp>
        <p:nvSpPr>
          <p:cNvPr id="9" name="Text 5"/>
          <p:cNvSpPr/>
          <p:nvPr/>
        </p:nvSpPr>
        <p:spPr>
          <a:xfrm>
            <a:off x="4759881" y="3721537"/>
            <a:ext cx="2388632"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Content Creation</a:t>
            </a:r>
            <a:endParaRPr lang="en-US" sz="2187" dirty="0"/>
          </a:p>
        </p:txBody>
      </p:sp>
      <p:sp>
        <p:nvSpPr>
          <p:cNvPr id="10" name="Text 6"/>
          <p:cNvSpPr/>
          <p:nvPr/>
        </p:nvSpPr>
        <p:spPr>
          <a:xfrm>
            <a:off x="4759881" y="4201954"/>
            <a:ext cx="2388632" cy="3198614"/>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We create eye-catching, engaging content that resonates with your followers and showcases your brand's unique personality across all social platforms.</a:t>
            </a:r>
            <a:endParaRPr lang="en-US" sz="1750" dirty="0"/>
          </a:p>
        </p:txBody>
      </p:sp>
      <p:pic>
        <p:nvPicPr>
          <p:cNvPr id="11" name="Image 2" descr="preencoded.png"/>
          <p:cNvPicPr>
            <a:picLocks noChangeAspect="1"/>
          </p:cNvPicPr>
          <p:nvPr/>
        </p:nvPicPr>
        <p:blipFill>
          <a:blip r:embed="rId5"/>
          <a:stretch>
            <a:fillRect/>
          </a:stretch>
        </p:blipFill>
        <p:spPr>
          <a:xfrm>
            <a:off x="7481768" y="1967627"/>
            <a:ext cx="2388632" cy="1476256"/>
          </a:xfrm>
          <a:prstGeom prst="rect">
            <a:avLst/>
          </a:prstGeom>
        </p:spPr>
      </p:pic>
      <p:sp>
        <p:nvSpPr>
          <p:cNvPr id="12" name="Text 7"/>
          <p:cNvSpPr/>
          <p:nvPr/>
        </p:nvSpPr>
        <p:spPr>
          <a:xfrm>
            <a:off x="7481768" y="3721537"/>
            <a:ext cx="2388632" cy="694373"/>
          </a:xfrm>
          <a:prstGeom prst="rect">
            <a:avLst/>
          </a:prstGeom>
          <a:noFill/>
          <a:ln/>
        </p:spPr>
        <p:txBody>
          <a:bodyPr wrap="squar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Analytics and Optimization</a:t>
            </a:r>
            <a:endParaRPr lang="en-US" sz="2187" dirty="0"/>
          </a:p>
        </p:txBody>
      </p:sp>
      <p:sp>
        <p:nvSpPr>
          <p:cNvPr id="13" name="Text 8"/>
          <p:cNvSpPr/>
          <p:nvPr/>
        </p:nvSpPr>
        <p:spPr>
          <a:xfrm>
            <a:off x="7481768" y="4549140"/>
            <a:ext cx="2388632" cy="284321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Our comprehensive reporting and analytics allow us to continuously optimize your social media campaigns for maximum impact and return on investment.</a:t>
            </a:r>
            <a:endParaRPr lang="en-US" sz="1750" dirty="0"/>
          </a:p>
        </p:txBody>
      </p:sp>
      <p:pic>
        <p:nvPicPr>
          <p:cNvPr id="14" name="Image 3" descr="preencoded.png"/>
          <p:cNvPicPr>
            <a:picLocks noChangeAspect="1"/>
          </p:cNvPicPr>
          <p:nvPr/>
        </p:nvPicPr>
        <p:blipFill>
          <a:blip r:embed="rId6"/>
          <a:stretch>
            <a:fillRect/>
          </a:stretch>
        </p:blipFill>
        <p:spPr>
          <a:xfrm>
            <a:off x="10203656" y="1967627"/>
            <a:ext cx="2388751" cy="1476256"/>
          </a:xfrm>
          <a:prstGeom prst="rect">
            <a:avLst/>
          </a:prstGeom>
        </p:spPr>
      </p:pic>
      <p:sp>
        <p:nvSpPr>
          <p:cNvPr id="15" name="Text 9"/>
          <p:cNvSpPr/>
          <p:nvPr/>
        </p:nvSpPr>
        <p:spPr>
          <a:xfrm>
            <a:off x="10203656" y="3721537"/>
            <a:ext cx="2388751"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Dedicated Support</a:t>
            </a:r>
            <a:endParaRPr lang="en-US" sz="2187" dirty="0"/>
          </a:p>
        </p:txBody>
      </p:sp>
      <p:sp>
        <p:nvSpPr>
          <p:cNvPr id="16" name="Text 10"/>
          <p:cNvSpPr/>
          <p:nvPr/>
        </p:nvSpPr>
        <p:spPr>
          <a:xfrm>
            <a:off x="10203656" y="4201954"/>
            <a:ext cx="2388751" cy="3198614"/>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You'll have a dedicated social media specialist who will work closely with you to ensure your campaigns are executed flawlessly and achieving your goals.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5266" y="1433919"/>
            <a:ext cx="13542745" cy="3591752"/>
          </a:xfrm>
          <a:prstGeom prst="rect">
            <a:avLst/>
          </a:prstGeom>
          <a:ln>
            <a:solidFill>
              <a:srgbClr val="0070C0"/>
            </a:solidFill>
          </a:ln>
        </p:spPr>
        <p:txBody>
          <a:bodyPr wrap="square">
            <a:spAutoFit/>
          </a:bodyPr>
          <a:lstStyle/>
          <a:p>
            <a:r>
              <a:rPr lang="fr-FR" sz="4370" b="1" dirty="0" smtClean="0">
                <a:solidFill>
                  <a:schemeClr val="accent1">
                    <a:lumMod val="50000"/>
                  </a:schemeClr>
                </a:solidFill>
                <a:latin typeface="Kanit"/>
                <a:ea typeface="Kanit"/>
              </a:rPr>
              <a:t>Conclusion</a:t>
            </a:r>
            <a:r>
              <a:rPr lang="en-US" sz="4370" b="1" dirty="0" smtClean="0">
                <a:solidFill>
                  <a:schemeClr val="accent1">
                    <a:lumMod val="50000"/>
                  </a:schemeClr>
                </a:solidFill>
                <a:latin typeface="Kanit"/>
                <a:ea typeface="Kanit"/>
              </a:rPr>
              <a:t>:</a:t>
            </a:r>
          </a:p>
          <a:p>
            <a:endParaRPr lang="fr-FR" sz="4370" dirty="0" smtClean="0">
              <a:latin typeface="Kanit"/>
              <a:ea typeface="Kanit"/>
            </a:endParaRPr>
          </a:p>
          <a:p>
            <a:r>
              <a:rPr lang="en-US" sz="2800" dirty="0"/>
              <a:t>During our remote internship at </a:t>
            </a:r>
            <a:r>
              <a:rPr lang="en-US" sz="2800" dirty="0" err="1"/>
              <a:t>Maroc</a:t>
            </a:r>
            <a:r>
              <a:rPr lang="en-US" sz="2800" dirty="0"/>
              <a:t> </a:t>
            </a:r>
            <a:r>
              <a:rPr lang="en-US" sz="2800" dirty="0" smtClean="0"/>
              <a:t>Telecom agency, </a:t>
            </a:r>
            <a:r>
              <a:rPr lang="en-US" sz="2800" dirty="0"/>
              <a:t>we contributed to tasks like SEO, marketing strategy, and web development, enhancing our understanding of the professional world. Despite remote work challenges, we demonstrated flexibility and pride in our significant contributions. This internship fostered personal and professional growth, and we're grateful to OFPPT and </a:t>
            </a:r>
            <a:r>
              <a:rPr lang="en-US" sz="2800" dirty="0" err="1"/>
              <a:t>Maroc</a:t>
            </a:r>
            <a:r>
              <a:rPr lang="en-US" sz="2800" dirty="0"/>
              <a:t> Telecom for their support.</a:t>
            </a:r>
            <a:endParaRPr lang="fr-FR" sz="2800" dirty="0" smtClean="0">
              <a:latin typeface="Kanit"/>
              <a:ea typeface="Kanit"/>
            </a:endParaRPr>
          </a:p>
        </p:txBody>
      </p:sp>
    </p:spTree>
    <p:extLst>
      <p:ext uri="{BB962C8B-B14F-4D97-AF65-F5344CB8AC3E}">
        <p14:creationId xmlns:p14="http://schemas.microsoft.com/office/powerpoint/2010/main" val="42478544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561</Words>
  <Application>Microsoft Office PowerPoint</Application>
  <PresentationFormat>Custom</PresentationFormat>
  <Paragraphs>52</Paragraphs>
  <Slides>8</Slides>
  <Notes>7</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Hanan</cp:lastModifiedBy>
  <cp:revision>7</cp:revision>
  <dcterms:created xsi:type="dcterms:W3CDTF">2024-04-22T18:10:29Z</dcterms:created>
  <dcterms:modified xsi:type="dcterms:W3CDTF">2024-04-25T13:27:43Z</dcterms:modified>
</cp:coreProperties>
</file>